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46" r:id="rId4"/>
  </p:sldMasterIdLst>
  <p:notesMasterIdLst>
    <p:notesMasterId r:id="rId13"/>
  </p:notesMasterIdLst>
  <p:handoutMasterIdLst>
    <p:handoutMasterId r:id="rId14"/>
  </p:handoutMasterIdLst>
  <p:sldIdLst>
    <p:sldId id="256" r:id="rId5"/>
    <p:sldId id="284" r:id="rId6"/>
    <p:sldId id="285" r:id="rId7"/>
    <p:sldId id="286" r:id="rId8"/>
    <p:sldId id="280" r:id="rId9"/>
    <p:sldId id="287" r:id="rId10"/>
    <p:sldId id="283" r:id="rId11"/>
    <p:sldId id="28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8" userDrawn="1">
          <p15:clr>
            <a:srgbClr val="A4A3A4"/>
          </p15:clr>
        </p15:guide>
        <p15:guide id="2" pos="7080" userDrawn="1">
          <p15:clr>
            <a:srgbClr val="A4A3A4"/>
          </p15:clr>
        </p15:guide>
        <p15:guide id="3" pos="5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66"/>
    <a:srgbClr val="00000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86432" autoAdjust="0"/>
  </p:normalViewPr>
  <p:slideViewPr>
    <p:cSldViewPr snapToGrid="0">
      <p:cViewPr varScale="1">
        <p:scale>
          <a:sx n="96" d="100"/>
          <a:sy n="96" d="100"/>
        </p:scale>
        <p:origin x="456" y="96"/>
      </p:cViewPr>
      <p:guideLst>
        <p:guide orient="horz" pos="1848"/>
        <p:guide pos="7080"/>
        <p:guide pos="5112"/>
      </p:guideLst>
    </p:cSldViewPr>
  </p:slideViewPr>
  <p:outlineViewPr>
    <p:cViewPr>
      <p:scale>
        <a:sx n="33" d="100"/>
        <a:sy n="33" d="100"/>
      </p:scale>
      <p:origin x="0" y="-4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373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80AE3C0-C0E9-40F8-963A-C710B0868C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B19749-4C26-46F6-A13E-4F2E91EC14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16E63F7-7608-4132-B8FA-43221AD28793}" type="datetime1">
              <a:rPr lang="ru-RU" smtClean="0"/>
              <a:pPr rtl="0"/>
              <a:t>24.07.2024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826E5B-3572-4EEA-91A0-FE0838ED6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1D8116-DB0F-4C4A-85AD-5331C0D78B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4DB74FA-BCF5-412C-B474-5CA730E53DF5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6456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327EDA-CD4E-4D7A-BE6D-26AD149468CE}" type="datetime1">
              <a:rPr lang="ru-RU" noProof="0" smtClean="0"/>
              <a:pPr rtl="0"/>
              <a:t>24.07.2024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ADF348-2A86-4531-BD4E-BD8C0BBDAD4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788769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just"/>
            <a:endParaRPr lang="ru-RU" sz="14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ADF348-2A86-4531-BD4E-BD8C0BBDAD47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159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ADF348-2A86-4531-BD4E-BD8C0BBDAD47}" type="slidenum">
              <a:rPr lang="ru-RU" noProof="0" smtClean="0"/>
              <a:pPr rtl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49857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just"/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ED51245-A7A5-4517-A4C5-F741FAE668F7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130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5ADF348-2A86-4531-BD4E-BD8C0BBDAD47}" type="slidenum">
              <a:rPr lang="ru-RU" noProof="0" smtClean="0"/>
              <a:pPr rtl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9025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E990-ED95-4474-AE86-E4862795C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FEF8A-A518-48DC-A3A8-999547191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C3180E-1AC6-4E33-B62E-D6E22ADE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511B1A-5439-4986-8948-8C17FCF44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368C03-9CD9-48D3-8476-70A3F5DB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65675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04301-DA36-445A-99D1-AEB751AF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BD7C6E-5002-4C6C-AC5E-3B6AFB449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41B23-7EA0-45F3-A5B8-4FDD21255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AFA47F-49E6-47CC-B8FB-F6301EC8A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CD035-C2D3-466D-81BE-941E2F91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7CE633F-9882-4A5C-83A2-1109D0C73261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37901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180B5-4EF9-4BA3-82C9-EED51A3BF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16CC9-1344-46C4-8EF7-9FFB7696B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8E18F1-2CB7-47AD-BF55-4146E988E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F3CAAC-5596-4DD4-8716-2658911D0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66947-A938-4A9B-8DC4-F524DA7A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37696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CBF56-C761-4E6D-82CF-64BB98640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799002-343E-41B1-9560-C45E3D0E6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03BAB2-BD78-4945-A64E-AFD2EC1B56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E16DAB-D47B-4A18-B431-6AF5C642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78D8A5-B722-46DC-9C03-15ECA720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43DFBE-77DC-4007-9BE2-3D60FF8DB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54320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F14D7-65B3-4C4A-8D23-FC4C89F3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84CA04-94D6-41B3-8541-D63D1803C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1DDF2B-C1BE-456F-A32E-FA15B577C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C4220C3-D06B-4D72-8CE3-F6BF77F42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265F8D-CCAD-4467-8F2B-D16A9CC0C6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A484E1-588C-4B29-8802-17397C9F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E5E41A-CAD4-4CF9-BB3B-79238F47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DC33EFD-7F8A-4EDA-9231-ADAA0C7B1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993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F5C88-B034-40FA-ADC3-7E276ED6E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3D1481-F9F3-405B-AFEB-AA0F17E75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5E9966C-6EE5-4376-ADB3-B6869F67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2F0DF08-C9B7-48BA-AA91-E036DA90B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97807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8BAEE9B-796F-43F5-B17F-21AD2F794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1DCA86-AEDE-4A52-ADCE-0AA39EE5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A08EDD0-F398-4DF7-8214-EBBA3F15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29915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AFB5C-CB51-46AC-A1C9-9979DB8C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3F4303-A53B-4A8B-9C71-4E949C857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5F643E-5038-4119-A15B-4D37638E3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B169F1-5FA7-4847-9B40-C3643C543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CF7E13-763A-489B-82D3-61FD8DF18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99F4BE-EE26-40BD-9715-BC0E8B9EE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88328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03550-74E6-4185-8F43-F336FB8DA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6F4E2C-3B6B-4F9D-9625-1F5ED5A03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6C1ACB-C8A0-4772-8C39-01A9F7CD0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F70573-DB15-4D52-98C5-057D0929C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E7A10D-937B-4E5A-B681-62D3BCBEB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465C42-81CA-4DDF-80D6-9145D89C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5096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8548-C807-4B04-AEF9-45B5C675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0A7C7F-330E-45C6-AEAF-335CA1970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8D11A6-4164-427F-9C9C-CC486EBB2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90A66-CFEF-4470-BD2A-F6137B231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A8A898-59E0-4424-9493-2ACEA8C9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89059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02D4B8-3B2A-4114-AFDE-FC9C03093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79F9C6-DE18-4A74-BFC6-803DBDDB6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578B55-F238-47A7-9DBA-9E78BC12C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2CF05C-B1B8-4DDA-A969-0303B3561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1730D1-4EEE-4006-9A07-983CA03C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9713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1947BE1-D586-49AE-B2E6-EE426AA239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532914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C316E-D918-422D-AC5F-D93C59AB6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8" y="627016"/>
            <a:ext cx="6389027" cy="5601790"/>
          </a:xfrm>
        </p:spPr>
        <p:txBody>
          <a:bodyPr rtlCol="0">
            <a:noAutofit/>
          </a:bodyPr>
          <a:lstStyle>
            <a:lvl1pPr algn="r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8000" baseline="0"/>
            </a:lvl1pPr>
          </a:lstStyle>
          <a:p>
            <a:pPr rtl="0"/>
            <a:r>
              <a:rPr lang="ru-RU" noProof="0"/>
              <a:t>Щелкните, чтобы изменить стиль образца текста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B4012DC-9879-489B-B525-C474C5DD29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9797" y="627016"/>
            <a:ext cx="3199034" cy="5590903"/>
          </a:xfrm>
        </p:spPr>
        <p:txBody>
          <a:bodyPr rtlCol="0" anchor="ctr">
            <a:normAutofit/>
          </a:bodyPr>
          <a:lstStyle>
            <a:lvl1pPr>
              <a:defRPr lang="en-US" sz="2600" kern="1200" spc="50" baseline="0" dirty="0" smtClean="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96598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438" y="317499"/>
            <a:ext cx="4500737" cy="2095501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sz="5400" noProof="0"/>
              <a:t>Образец текста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z="2000" noProof="0">
                <a:solidFill>
                  <a:schemeClr val="bg1"/>
                </a:solidFill>
                <a:cs typeface="Calibri"/>
              </a:rPr>
              <a:t>Образец текста</a:t>
            </a:r>
          </a:p>
        </p:txBody>
      </p:sp>
      <p:sp>
        <p:nvSpPr>
          <p:cNvPr id="15" name="Нижний колонтитул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noProof="0">
                <a:solidFill>
                  <a:schemeClr val="bg1"/>
                </a:solidFill>
              </a:rPr>
              <a:t>Образец текста нижнего колонтитула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74" y="0"/>
            <a:ext cx="3046351" cy="342836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6B54A389-080E-45CE-8275-215B7C9B5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763" y="0"/>
            <a:ext cx="3048000" cy="3429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5006F58-5D95-4392-9D32-BE333EA549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2350" y="3429000"/>
            <a:ext cx="6076950" cy="3429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18251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91DF4D9E-FD4F-4244-ACD6-44EC4C0494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6800" y="3048000"/>
            <a:ext cx="1790700" cy="17907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4" name="Рисунок 22">
            <a:extLst>
              <a:ext uri="{FF2B5EF4-FFF2-40B4-BE49-F238E27FC236}">
                <a16:creationId xmlns:a16="http://schemas.microsoft.com/office/drawing/2014/main" id="{44F5B526-8975-4F7C-B558-830FCEE068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1762" y="3048000"/>
            <a:ext cx="1790700" cy="17907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5" name="Рисунок 22">
            <a:extLst>
              <a:ext uri="{FF2B5EF4-FFF2-40B4-BE49-F238E27FC236}">
                <a16:creationId xmlns:a16="http://schemas.microsoft.com/office/drawing/2014/main" id="{ED20DBB5-D24E-40D6-AFFB-428692A51A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76021" y="3048000"/>
            <a:ext cx="1790700" cy="17907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6" name="Рисунок 22">
            <a:extLst>
              <a:ext uri="{FF2B5EF4-FFF2-40B4-BE49-F238E27FC236}">
                <a16:creationId xmlns:a16="http://schemas.microsoft.com/office/drawing/2014/main" id="{F6F7262C-3E29-4219-AF83-B7A71B97A1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34500" y="3048000"/>
            <a:ext cx="1790700" cy="17907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53861F78-BD42-4F29-8487-1641CFD039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124103"/>
            <a:ext cx="1790700" cy="350292"/>
          </a:xfrm>
        </p:spPr>
        <p:txBody>
          <a:bodyPr rtlCol="0"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7">
            <a:extLst>
              <a:ext uri="{FF2B5EF4-FFF2-40B4-BE49-F238E27FC236}">
                <a16:creationId xmlns:a16="http://schemas.microsoft.com/office/drawing/2014/main" id="{FFAB1F8B-1CEE-4068-86DE-561A12A041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0" y="5458421"/>
            <a:ext cx="1790700" cy="350292"/>
          </a:xfrm>
        </p:spPr>
        <p:txBody>
          <a:bodyPr rtlCol="0"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0" name="Текст 27">
            <a:extLst>
              <a:ext uri="{FF2B5EF4-FFF2-40B4-BE49-F238E27FC236}">
                <a16:creationId xmlns:a16="http://schemas.microsoft.com/office/drawing/2014/main" id="{D5AE44CD-B78E-4EE2-B0F2-E0D436C2BA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21762" y="5124103"/>
            <a:ext cx="1790700" cy="350292"/>
          </a:xfrm>
        </p:spPr>
        <p:txBody>
          <a:bodyPr rtlCol="0"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1" name="Текст 27">
            <a:extLst>
              <a:ext uri="{FF2B5EF4-FFF2-40B4-BE49-F238E27FC236}">
                <a16:creationId xmlns:a16="http://schemas.microsoft.com/office/drawing/2014/main" id="{3C4FE2DB-091F-4F7A-B6B6-9A6F22AC0B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21762" y="5458421"/>
            <a:ext cx="1790700" cy="350292"/>
          </a:xfrm>
        </p:spPr>
        <p:txBody>
          <a:bodyPr rtlCol="0"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2" name="Текст 27">
            <a:extLst>
              <a:ext uri="{FF2B5EF4-FFF2-40B4-BE49-F238E27FC236}">
                <a16:creationId xmlns:a16="http://schemas.microsoft.com/office/drawing/2014/main" id="{3A3F9D5D-A5CF-482B-A14C-E5BFADB76F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76021" y="5124103"/>
            <a:ext cx="1790700" cy="350292"/>
          </a:xfrm>
        </p:spPr>
        <p:txBody>
          <a:bodyPr rtlCol="0"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3" name="Текст 27">
            <a:extLst>
              <a:ext uri="{FF2B5EF4-FFF2-40B4-BE49-F238E27FC236}">
                <a16:creationId xmlns:a16="http://schemas.microsoft.com/office/drawing/2014/main" id="{A4F265B4-1FBB-4396-A938-862D45713A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76021" y="5458421"/>
            <a:ext cx="1790700" cy="350292"/>
          </a:xfrm>
        </p:spPr>
        <p:txBody>
          <a:bodyPr rtlCol="0"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4" name="Текст 27">
            <a:extLst>
              <a:ext uri="{FF2B5EF4-FFF2-40B4-BE49-F238E27FC236}">
                <a16:creationId xmlns:a16="http://schemas.microsoft.com/office/drawing/2014/main" id="{AC1BA7DC-98B0-4261-8F1E-8101FB5D48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34500" y="5124103"/>
            <a:ext cx="1790700" cy="350292"/>
          </a:xfrm>
        </p:spPr>
        <p:txBody>
          <a:bodyPr rtlCol="0"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5" name="Текст 27">
            <a:extLst>
              <a:ext uri="{FF2B5EF4-FFF2-40B4-BE49-F238E27FC236}">
                <a16:creationId xmlns:a16="http://schemas.microsoft.com/office/drawing/2014/main" id="{2E4EF69E-34E2-46FF-A0FA-3F136396D3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34500" y="5458421"/>
            <a:ext cx="1790700" cy="350292"/>
          </a:xfrm>
        </p:spPr>
        <p:txBody>
          <a:bodyPr rtlCol="0"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17916" cy="365125"/>
          </a:xfrm>
        </p:spPr>
        <p:txBody>
          <a:bodyPr rtlCol="0"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7001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5771" y="1004205"/>
            <a:ext cx="6096000" cy="3725183"/>
          </a:xfrm>
        </p:spPr>
        <p:txBody>
          <a:bodyPr rtlCol="0">
            <a:noAutofit/>
          </a:bodyPr>
          <a:lstStyle>
            <a:lvl1pPr>
              <a:defRPr sz="6000"/>
            </a:lvl1pPr>
          </a:lstStyle>
          <a:p>
            <a:pPr rtl="0"/>
            <a:r>
              <a:rPr lang="ru-RU" sz="5400" noProof="0"/>
              <a:t>Образец текста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7345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5" name="Нижний колонтитул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noProof="0">
                <a:solidFill>
                  <a:schemeClr val="bg1"/>
                </a:solidFill>
              </a:rPr>
              <a:t>Образец текста нижнего колонтитула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771" y="4865914"/>
            <a:ext cx="6096000" cy="532038"/>
          </a:xfrm>
        </p:spPr>
        <p:txBody>
          <a:bodyPr rtlCol="0" anchor="ctr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z="2000" noProof="0">
                <a:solidFill>
                  <a:schemeClr val="bg1"/>
                </a:solidFill>
                <a:cs typeface="Calibri"/>
              </a:rPr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6340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90108" y="1225106"/>
            <a:ext cx="8201891" cy="39518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6A3D1-C594-4520-A142-F0D3F59C5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5193" y="3036762"/>
            <a:ext cx="7136064" cy="1700784"/>
          </a:xfrm>
        </p:spPr>
        <p:txBody>
          <a:bodyPr rtlCol="0"/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baseline="0"/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804" y="1225484"/>
            <a:ext cx="4059934" cy="3951807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7779" y="5355583"/>
            <a:ext cx="2270162" cy="577153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>
                <a:cs typeface="Calibri"/>
              </a:rPr>
              <a:t>Щелкните, чтобы изменить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C16F6145-A1AE-4CDA-AE26-E8FDEFAAB3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984437" y="5355583"/>
            <a:ext cx="2270162" cy="577153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>
                <a:cs typeface="Calibri"/>
              </a:rPr>
              <a:t>Щелкните, чтобы изменить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FDD02FA-6843-4E54-ACDC-AFEAFB4EFAA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421095" y="5355583"/>
            <a:ext cx="2270162" cy="577153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>
                <a:cs typeface="Calibri"/>
              </a:rPr>
              <a:t>Щелкните, чтобы изменить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B99AED-D702-41BF-B21E-9BFB0630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05051" cy="365125"/>
          </a:xfrm>
        </p:spPr>
        <p:txBody>
          <a:bodyPr rtlCol="0"/>
          <a:lstStyle/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74C4BB-67B0-4BF7-A7D4-4222652E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52C385-1FC3-453C-952E-8DDB1B05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58245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420B3-A881-4BD1-B30A-30942895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EB7A32-C916-4751-8CB7-DA83CC444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93E651-D9C0-444E-8B3E-BF887EEF8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60C78A-631A-47CC-8D17-F83463C69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908A41-8715-4F83-9D90-18AD1B5FA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6996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61" r:id="rId13"/>
    <p:sldLayoutId id="2147483762" r:id="rId14"/>
    <p:sldLayoutId id="2147483686" r:id="rId15"/>
    <p:sldLayoutId id="2147483689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1CC563-57B2-4403-8A5A-7513DA8EB605}"/>
              </a:ext>
            </a:extLst>
          </p:cNvPr>
          <p:cNvSpPr/>
          <p:nvPr/>
        </p:nvSpPr>
        <p:spPr>
          <a:xfrm>
            <a:off x="-1" y="7876"/>
            <a:ext cx="12192000" cy="685012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612" name="Picture 12" descr="https://abrakadabra.fun/uploads/posts/2022-03/1646852843_21-abrakadabra-fun-p-oblozhka-komiksa-shablon-53.jpg"/>
          <p:cNvPicPr>
            <a:picLocks noChangeAspect="1" noChangeArrowheads="1"/>
          </p:cNvPicPr>
          <p:nvPr/>
        </p:nvPicPr>
        <p:blipFill rotWithShape="1">
          <a:blip r:embed="rId3"/>
          <a:srcRect l="14359" t="27483" r="28099" b="11895"/>
          <a:stretch/>
        </p:blipFill>
        <p:spPr bwMode="auto">
          <a:xfrm>
            <a:off x="-1" y="7875"/>
            <a:ext cx="4269175" cy="6850126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998E98-1D49-4596-953D-9F37FEF02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534" y="-294444"/>
            <a:ext cx="7152443" cy="71524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243518" y="3078298"/>
            <a:ext cx="43124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КОМИКС – СЮЖЕТ </a:t>
            </a:r>
          </a:p>
          <a:p>
            <a:pPr algn="ctr"/>
            <a:r>
              <a:rPr lang="ru-RU" sz="2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ЧЕРЕЗ РИСУНОК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0D39D86-2DA1-4394-BF5F-623331B04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4688" y="7874"/>
            <a:ext cx="3903785" cy="1042349"/>
          </a:xfrm>
          <a:prstGeom prst="rect">
            <a:avLst/>
          </a:prstGeom>
        </p:spPr>
      </p:pic>
      <p:sp>
        <p:nvSpPr>
          <p:cNvPr id="25" name="Заголовок 2">
            <a:extLst>
              <a:ext uri="{FF2B5EF4-FFF2-40B4-BE49-F238E27FC236}">
                <a16:creationId xmlns:a16="http://schemas.microsoft.com/office/drawing/2014/main" id="{BDEA1D10-72FC-4D44-981F-17634F53453A}"/>
              </a:ext>
            </a:extLst>
          </p:cNvPr>
          <p:cNvSpPr txBox="1">
            <a:spLocks/>
          </p:cNvSpPr>
          <p:nvPr/>
        </p:nvSpPr>
        <p:spPr>
          <a:xfrm>
            <a:off x="7464982" y="5850383"/>
            <a:ext cx="4619006" cy="8532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ru-RU"/>
            </a:defPPr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ru-RU" sz="1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Автор:</a:t>
            </a:r>
            <a:r>
              <a:rPr lang="ru-RU" sz="1800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 Алёна Стрельцова </a:t>
            </a:r>
            <a:br>
              <a:rPr lang="ru-RU" sz="1800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</a:br>
            <a:r>
              <a:rPr lang="ru-RU" sz="1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Куратор:</a:t>
            </a:r>
            <a:r>
              <a:rPr lang="ru-RU" sz="1800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 Наталья Десятова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AD6D3D-317F-4532-AFAD-1B02E7295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513" y="1065398"/>
            <a:ext cx="10487487" cy="58992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F85E2D-A9AA-4CC6-BA9C-69FA0358F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38102" y="-1370556"/>
            <a:ext cx="5360740" cy="53607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3705FE-8845-4A28-A9C4-60F7A3789B8D}"/>
              </a:ext>
            </a:extLst>
          </p:cNvPr>
          <p:cNvSpPr/>
          <p:nvPr/>
        </p:nvSpPr>
        <p:spPr>
          <a:xfrm>
            <a:off x="-1404275" y="106536"/>
            <a:ext cx="5926913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МОДЕЛЬНАЯ</a:t>
            </a:r>
          </a:p>
          <a:p>
            <a:pPr algn="ctr"/>
            <a:r>
              <a:rPr lang="ru-RU" sz="24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БИБЛИОТЕКА</a:t>
            </a:r>
          </a:p>
          <a:p>
            <a:pPr algn="ctr"/>
            <a:r>
              <a:rPr lang="ru-RU" sz="17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П. БОГАНДИНСКИЙ</a:t>
            </a:r>
          </a:p>
        </p:txBody>
      </p:sp>
    </p:spTree>
    <p:extLst>
      <p:ext uri="{BB962C8B-B14F-4D97-AF65-F5344CB8AC3E}">
        <p14:creationId xmlns:p14="http://schemas.microsoft.com/office/powerpoint/2010/main" val="1546634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F85E2D-A9AA-4CC6-BA9C-69FA0358F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8102" y="-1370556"/>
            <a:ext cx="5360740" cy="53607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3705FE-8845-4A28-A9C4-60F7A3789B8D}"/>
              </a:ext>
            </a:extLst>
          </p:cNvPr>
          <p:cNvSpPr/>
          <p:nvPr/>
        </p:nvSpPr>
        <p:spPr>
          <a:xfrm>
            <a:off x="-1404275" y="310722"/>
            <a:ext cx="5926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ЦЕЛЬ</a:t>
            </a:r>
            <a:endParaRPr lang="ru-RU" sz="3600" b="1" dirty="0">
              <a:solidFill>
                <a:srgbClr val="0033CC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BB2E9B-622D-4634-9E81-50CFCCA72006}"/>
              </a:ext>
            </a:extLst>
          </p:cNvPr>
          <p:cNvSpPr/>
          <p:nvPr/>
        </p:nvSpPr>
        <p:spPr>
          <a:xfrm>
            <a:off x="4820451" y="310722"/>
            <a:ext cx="59269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Georgia" panose="02040502050405020303" pitchFamily="18" charset="0"/>
                <a:cs typeface="Arial" pitchFamily="34" charset="0"/>
              </a:rPr>
              <a:t>популяризация чтения через комикс</a:t>
            </a:r>
            <a:endParaRPr lang="ru-RU" sz="3200" b="1" dirty="0">
              <a:solidFill>
                <a:srgbClr val="0033CC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634734-1FCA-413E-8558-BDF7E4AA8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85" y="2901127"/>
            <a:ext cx="3646151" cy="364615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BA0833-C58A-480C-A387-AAAE3FF40A11}"/>
              </a:ext>
            </a:extLst>
          </p:cNvPr>
          <p:cNvSpPr/>
          <p:nvPr/>
        </p:nvSpPr>
        <p:spPr>
          <a:xfrm>
            <a:off x="-1192211" y="3874130"/>
            <a:ext cx="5926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ЗАДАЧИ</a:t>
            </a:r>
            <a:endParaRPr lang="ru-RU" b="1" dirty="0">
              <a:solidFill>
                <a:srgbClr val="0033CC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8D9C-D4F3-4A99-AC24-9F8C8E9BA56A}"/>
              </a:ext>
            </a:extLst>
          </p:cNvPr>
          <p:cNvSpPr/>
          <p:nvPr/>
        </p:nvSpPr>
        <p:spPr>
          <a:xfrm>
            <a:off x="4820450" y="2592653"/>
            <a:ext cx="7371490" cy="2795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определить тему комикса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собрать проектную команду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привлечь партнёров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реализовать проект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продвигать и тиражировать продукт (комикс)</a:t>
            </a:r>
            <a:endParaRPr lang="ru-RU" sz="2400" dirty="0">
              <a:latin typeface="Georgia" panose="02040502050405020303" pitchFamily="18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02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4" descr="Desenho manual de um aluno lendo um livro em um banco de parque | Vetor  Premium">
            <a:extLst>
              <a:ext uri="{FF2B5EF4-FFF2-40B4-BE49-F238E27FC236}">
                <a16:creationId xmlns:a16="http://schemas.microsoft.com/office/drawing/2014/main" id="{B7960BB0-8738-49C2-8982-D016E2805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5789" y="-71021"/>
            <a:ext cx="4888996" cy="6831498"/>
          </a:xfrm>
          <a:prstGeom prst="rect">
            <a:avLst/>
          </a:prstGeom>
          <a:noFill/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D619720-F600-4C7B-85CD-4D0064FD445D}"/>
              </a:ext>
            </a:extLst>
          </p:cNvPr>
          <p:cNvSpPr/>
          <p:nvPr/>
        </p:nvSpPr>
        <p:spPr>
          <a:xfrm>
            <a:off x="13315" y="0"/>
            <a:ext cx="4105924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2EC37F-6C81-4A97-AD49-591114C6CD06}"/>
              </a:ext>
            </a:extLst>
          </p:cNvPr>
          <p:cNvSpPr/>
          <p:nvPr/>
        </p:nvSpPr>
        <p:spPr>
          <a:xfrm>
            <a:off x="-6659" y="861134"/>
            <a:ext cx="4119239" cy="3903971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FF83E3-AB0C-4BD3-B6AF-71BD534BDED5}"/>
              </a:ext>
            </a:extLst>
          </p:cNvPr>
          <p:cNvSpPr txBox="1"/>
          <p:nvPr/>
        </p:nvSpPr>
        <p:spPr>
          <a:xfrm>
            <a:off x="181011" y="210483"/>
            <a:ext cx="3757216" cy="1144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1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ЦЕЛЕВАЯ АУДИТОРИЯ </a:t>
            </a:r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ПОДРОСТКИ </a:t>
            </a:r>
            <a:r>
              <a:rPr lang="ru-RU" sz="28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12-17</a:t>
            </a:r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 ЛЕТ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AA7F7A-58FD-4BA9-A113-062CBA41840E}"/>
              </a:ext>
            </a:extLst>
          </p:cNvPr>
          <p:cNvSpPr txBox="1"/>
          <p:nvPr/>
        </p:nvSpPr>
        <p:spPr>
          <a:xfrm>
            <a:off x="-983202" y="1241519"/>
            <a:ext cx="6098958" cy="1187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2000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ЧИТАТЕЛЕЙ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3DED2A-2706-48A3-BC0B-67E1919FC197}"/>
              </a:ext>
            </a:extLst>
          </p:cNvPr>
          <p:cNvSpPr txBox="1"/>
          <p:nvPr/>
        </p:nvSpPr>
        <p:spPr>
          <a:xfrm>
            <a:off x="254963" y="2429088"/>
            <a:ext cx="1339967" cy="1430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66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50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7BCBD3-7962-4DBE-A1C3-D1D7F4B1DE78}"/>
              </a:ext>
            </a:extLst>
          </p:cNvPr>
          <p:cNvSpPr txBox="1"/>
          <p:nvPr/>
        </p:nvSpPr>
        <p:spPr>
          <a:xfrm>
            <a:off x="1481049" y="2857445"/>
            <a:ext cx="2408622" cy="741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АВТОРОВ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598861F-A029-4B8B-9EA5-A4AA459418E1}"/>
              </a:ext>
            </a:extLst>
          </p:cNvPr>
          <p:cNvSpPr/>
          <p:nvPr/>
        </p:nvSpPr>
        <p:spPr>
          <a:xfrm>
            <a:off x="13315" y="5220070"/>
            <a:ext cx="4119239" cy="1643383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C7A756-F015-4637-9061-DD8DD1841957}"/>
              </a:ext>
            </a:extLst>
          </p:cNvPr>
          <p:cNvSpPr txBox="1"/>
          <p:nvPr/>
        </p:nvSpPr>
        <p:spPr>
          <a:xfrm>
            <a:off x="1161314" y="3374199"/>
            <a:ext cx="3030336" cy="416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ИЛЛЮСТРАТОРОВ</a:t>
            </a:r>
            <a:endParaRPr lang="ru-RU" sz="900" b="1" dirty="0">
              <a:solidFill>
                <a:schemeClr val="bg1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55A05C-B7C6-41F3-BA21-A72817404D81}"/>
              </a:ext>
            </a:extLst>
          </p:cNvPr>
          <p:cNvSpPr txBox="1"/>
          <p:nvPr/>
        </p:nvSpPr>
        <p:spPr>
          <a:xfrm>
            <a:off x="19972" y="4664614"/>
            <a:ext cx="4105923" cy="164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СРОКИ РЕАЛИЗАЦИИ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ЯНВАРЬ – ДЕКАБРЬ 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2025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7F4C4B7-E814-4558-9E10-475476614A0D}"/>
              </a:ext>
            </a:extLst>
          </p:cNvPr>
          <p:cNvSpPr/>
          <p:nvPr/>
        </p:nvSpPr>
        <p:spPr>
          <a:xfrm>
            <a:off x="8072761" y="0"/>
            <a:ext cx="410592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26A95B7-A498-4252-AC53-639EE443324A}"/>
              </a:ext>
            </a:extLst>
          </p:cNvPr>
          <p:cNvSpPr/>
          <p:nvPr/>
        </p:nvSpPr>
        <p:spPr>
          <a:xfrm>
            <a:off x="7148951" y="282842"/>
            <a:ext cx="5926913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latin typeface="Georgia" panose="02040502050405020303" pitchFamily="18" charset="0"/>
                <a:ea typeface="Verdana" pitchFamily="34" charset="0"/>
              </a:rPr>
              <a:t>ТЕМА КОМИКСОВ</a:t>
            </a:r>
          </a:p>
          <a:p>
            <a:pPr algn="ctr"/>
            <a:r>
              <a:rPr lang="ru-RU" sz="3400" b="1" dirty="0">
                <a:latin typeface="Georgia" panose="02040502050405020303" pitchFamily="18" charset="0"/>
                <a:ea typeface="Verdana" pitchFamily="34" charset="0"/>
              </a:rPr>
              <a:t>ПРОФЕССИИ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6CC0697-1EB0-412D-9A4A-D45084579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051" y="1636979"/>
            <a:ext cx="3974551" cy="397455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67364C3-D876-4F80-AD20-FA5C9AFFC5C4}"/>
              </a:ext>
            </a:extLst>
          </p:cNvPr>
          <p:cNvSpPr/>
          <p:nvPr/>
        </p:nvSpPr>
        <p:spPr>
          <a:xfrm>
            <a:off x="8996867" y="2205914"/>
            <a:ext cx="24263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Georgia" panose="02040502050405020303" pitchFamily="18" charset="0"/>
                <a:ea typeface="Verdana" pitchFamily="34" charset="0"/>
              </a:rPr>
              <a:t>ВЫЯВИТЬ</a:t>
            </a:r>
          </a:p>
          <a:p>
            <a:pPr algn="ctr"/>
            <a:r>
              <a:rPr lang="ru-RU" sz="2800" b="1" dirty="0">
                <a:latin typeface="Georgia" panose="02040502050405020303" pitchFamily="18" charset="0"/>
                <a:ea typeface="Verdana" pitchFamily="34" charset="0"/>
              </a:rPr>
              <a:t>ТОП-</a:t>
            </a:r>
            <a:r>
              <a:rPr lang="ru-RU" sz="4000" b="1" dirty="0">
                <a:latin typeface="Georgia" panose="02040502050405020303" pitchFamily="18" charset="0"/>
                <a:ea typeface="Verdana" pitchFamily="34" charset="0"/>
              </a:rPr>
              <a:t>10</a:t>
            </a:r>
          </a:p>
          <a:p>
            <a:pPr algn="ctr"/>
            <a:r>
              <a:rPr lang="ru-RU" sz="1400" b="1" dirty="0">
                <a:latin typeface="Georgia" panose="02040502050405020303" pitchFamily="18" charset="0"/>
                <a:ea typeface="Verdana" pitchFamily="34" charset="0"/>
              </a:rPr>
              <a:t>ПРОФЕССИЙ ЗНАЧИМЫХ </a:t>
            </a:r>
          </a:p>
          <a:p>
            <a:pPr algn="ctr"/>
            <a:r>
              <a:rPr lang="ru-RU" sz="1400" b="1" dirty="0">
                <a:latin typeface="Georgia" panose="02040502050405020303" pitchFamily="18" charset="0"/>
                <a:ea typeface="Verdana" pitchFamily="34" charset="0"/>
              </a:rPr>
              <a:t>ДЛЯ РАЙОНА</a:t>
            </a:r>
          </a:p>
        </p:txBody>
      </p:sp>
    </p:spTree>
    <p:extLst>
      <p:ext uri="{BB962C8B-B14F-4D97-AF65-F5344CB8AC3E}">
        <p14:creationId xmlns:p14="http://schemas.microsoft.com/office/powerpoint/2010/main" val="3419526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1318438"/>
            <a:ext cx="606055" cy="5539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rcRect/>
          <a:stretch>
            <a:fillRect/>
          </a:stretch>
        </p:blipFill>
        <p:spPr bwMode="auto">
          <a:xfrm>
            <a:off x="7425691" y="0"/>
            <a:ext cx="47663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0324AFE-7C6A-4131-8416-7D800F061FD3}"/>
              </a:ext>
            </a:extLst>
          </p:cNvPr>
          <p:cNvSpPr txBox="1"/>
          <p:nvPr/>
        </p:nvSpPr>
        <p:spPr>
          <a:xfrm>
            <a:off x="563525" y="4017478"/>
            <a:ext cx="5443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Arial" panose="020B0604020202020204" pitchFamily="34" charset="0"/>
              </a:rPr>
              <a:t>	</a:t>
            </a:r>
          </a:p>
          <a:p>
            <a:pPr algn="ctr"/>
            <a:endParaRPr lang="ru-RU" sz="2200" dirty="0">
              <a:solidFill>
                <a:schemeClr val="bg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144097C3-2157-44B7-A910-FFFD7480AA73}"/>
              </a:ext>
            </a:extLst>
          </p:cNvPr>
          <p:cNvSpPr/>
          <p:nvPr/>
        </p:nvSpPr>
        <p:spPr>
          <a:xfrm>
            <a:off x="563525" y="1204024"/>
            <a:ext cx="2706722" cy="1485148"/>
          </a:xfrm>
          <a:prstGeom prst="round2Diag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2A439ABC-5818-4952-8F02-89ECDDAAFBC2}"/>
              </a:ext>
            </a:extLst>
          </p:cNvPr>
          <p:cNvSpPr/>
          <p:nvPr/>
        </p:nvSpPr>
        <p:spPr>
          <a:xfrm>
            <a:off x="527758" y="3130309"/>
            <a:ext cx="2706722" cy="1485148"/>
          </a:xfrm>
          <a:prstGeom prst="round2Diag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F134B27A-04E6-45EA-A08F-AF21A65AFA23}"/>
              </a:ext>
            </a:extLst>
          </p:cNvPr>
          <p:cNvSpPr/>
          <p:nvPr/>
        </p:nvSpPr>
        <p:spPr>
          <a:xfrm>
            <a:off x="527758" y="5113069"/>
            <a:ext cx="2706722" cy="1485148"/>
          </a:xfrm>
          <a:prstGeom prst="round2Diag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A09A23-76DB-403E-9221-C39E62210D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734" r="23734"/>
          <a:stretch>
            <a:fillRect/>
          </a:stretch>
        </p:blipFill>
        <p:spPr>
          <a:xfrm>
            <a:off x="1332337" y="3176098"/>
            <a:ext cx="1097563" cy="1393569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9314C04F-0E8F-420B-8ABC-C56771D606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5"/>
          <a:stretch/>
        </p:blipFill>
        <p:spPr bwMode="auto">
          <a:xfrm>
            <a:off x="1332337" y="5236407"/>
            <a:ext cx="1044721" cy="96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473FF1-9928-4C93-AF1A-D3EBB0DF31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868" y="1457631"/>
            <a:ext cx="1230502" cy="1015993"/>
          </a:xfrm>
          <a:prstGeom prst="rect">
            <a:avLst/>
          </a:prstGeom>
        </p:spPr>
      </p:pic>
      <p:sp>
        <p:nvSpPr>
          <p:cNvPr id="15" name="Прямоугольник: скругленные противолежащие углы 14">
            <a:extLst>
              <a:ext uri="{FF2B5EF4-FFF2-40B4-BE49-F238E27FC236}">
                <a16:creationId xmlns:a16="http://schemas.microsoft.com/office/drawing/2014/main" id="{7A7AB748-2076-4B4A-8DD5-E4658BDDF9B0}"/>
              </a:ext>
            </a:extLst>
          </p:cNvPr>
          <p:cNvSpPr/>
          <p:nvPr/>
        </p:nvSpPr>
        <p:spPr>
          <a:xfrm>
            <a:off x="3901665" y="1204024"/>
            <a:ext cx="2706722" cy="1485148"/>
          </a:xfrm>
          <a:prstGeom prst="round2Diag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противолежащие углы 15">
            <a:extLst>
              <a:ext uri="{FF2B5EF4-FFF2-40B4-BE49-F238E27FC236}">
                <a16:creationId xmlns:a16="http://schemas.microsoft.com/office/drawing/2014/main" id="{D6A9D42A-E150-42DD-99B7-5D603A31F352}"/>
              </a:ext>
            </a:extLst>
          </p:cNvPr>
          <p:cNvSpPr/>
          <p:nvPr/>
        </p:nvSpPr>
        <p:spPr>
          <a:xfrm>
            <a:off x="3874696" y="3130308"/>
            <a:ext cx="2706722" cy="1485148"/>
          </a:xfrm>
          <a:prstGeom prst="round2Diag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противолежащие углы 16">
            <a:extLst>
              <a:ext uri="{FF2B5EF4-FFF2-40B4-BE49-F238E27FC236}">
                <a16:creationId xmlns:a16="http://schemas.microsoft.com/office/drawing/2014/main" id="{964A06DF-A483-4452-BACE-9803A6A66C6D}"/>
              </a:ext>
            </a:extLst>
          </p:cNvPr>
          <p:cNvSpPr/>
          <p:nvPr/>
        </p:nvSpPr>
        <p:spPr>
          <a:xfrm>
            <a:off x="3874696" y="5113069"/>
            <a:ext cx="2706722" cy="1485148"/>
          </a:xfrm>
          <a:prstGeom prst="round2Diag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CA9C32E-177B-46E6-964E-5DF1055B67E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778" y="4779666"/>
            <a:ext cx="2196558" cy="219655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A90077-1852-4487-9DB6-EF474B5E4D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1346" y="3374578"/>
            <a:ext cx="813421" cy="68141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CED4931-6516-4127-B604-179C4DB4FBB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9" t="4744" r="29227" b="7065"/>
          <a:stretch/>
        </p:blipFill>
        <p:spPr>
          <a:xfrm>
            <a:off x="4287593" y="1359998"/>
            <a:ext cx="2081050" cy="117320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FA08A7C-24B5-4E17-A6F0-CC17984A1CAE}"/>
              </a:ext>
            </a:extLst>
          </p:cNvPr>
          <p:cNvSpPr/>
          <p:nvPr/>
        </p:nvSpPr>
        <p:spPr>
          <a:xfrm>
            <a:off x="527758" y="191766"/>
            <a:ext cx="60806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Georgia" panose="02040502050405020303" pitchFamily="18" charset="0"/>
                <a:ea typeface="Verdana" pitchFamily="34" charset="0"/>
              </a:rPr>
              <a:t>ПАРТНЁРЫ</a:t>
            </a:r>
            <a:endParaRPr lang="ru-RU" sz="32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6D73A9-97B0-45E3-B3D6-8BD760D3F611}"/>
              </a:ext>
            </a:extLst>
          </p:cNvPr>
          <p:cNvSpPr txBox="1"/>
          <p:nvPr/>
        </p:nvSpPr>
        <p:spPr>
          <a:xfrm>
            <a:off x="969288" y="6107100"/>
            <a:ext cx="1770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АДМИНИСТРАЦИЯ</a:t>
            </a:r>
          </a:p>
          <a:p>
            <a:pPr algn="ctr"/>
            <a:r>
              <a:rPr lang="ru-RU" sz="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ТЮМЕНСКОГО МУНИЦИПАЛЬНОГО РАЙОНА</a:t>
            </a:r>
            <a:endParaRPr lang="ru-RU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60C798-DAEF-4B00-B650-1B05CBCA22F4}"/>
              </a:ext>
            </a:extLst>
          </p:cNvPr>
          <p:cNvSpPr txBox="1"/>
          <p:nvPr/>
        </p:nvSpPr>
        <p:spPr>
          <a:xfrm>
            <a:off x="4207217" y="4166301"/>
            <a:ext cx="22457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ЦЕНТРАЛИЗОВАННАЯ БИБЛИОТЕЧНАЯ СИСТЕМА</a:t>
            </a:r>
          </a:p>
          <a:p>
            <a:pPr algn="ctr"/>
            <a:r>
              <a:rPr lang="ru-RU" sz="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ТЮМЕНСКОГО МУНИЦИПАЛЬНОГО РАЙОНА</a:t>
            </a:r>
            <a:endParaRPr lang="ru-RU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7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F85E2D-A9AA-4CC6-BA9C-69FA0358F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8102" y="-1370556"/>
            <a:ext cx="5360740" cy="5360740"/>
          </a:xfrm>
          <a:prstGeom prst="rect">
            <a:avLst/>
          </a:prstGeom>
        </p:spPr>
      </p:pic>
      <p:pic>
        <p:nvPicPr>
          <p:cNvPr id="10" name="Picture 4" descr="Наброски | Пикабу">
            <a:extLst>
              <a:ext uri="{FF2B5EF4-FFF2-40B4-BE49-F238E27FC236}">
                <a16:creationId xmlns:a16="http://schemas.microsoft.com/office/drawing/2014/main" id="{3FB39C1A-B5A9-42D2-B72F-9ABC95B56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298" t="6574" r="3436" b="5564"/>
          <a:stretch>
            <a:fillRect/>
          </a:stretch>
        </p:blipFill>
        <p:spPr bwMode="auto">
          <a:xfrm>
            <a:off x="32263" y="2040730"/>
            <a:ext cx="3607582" cy="481727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3705FE-8845-4A28-A9C4-60F7A3789B8D}"/>
              </a:ext>
            </a:extLst>
          </p:cNvPr>
          <p:cNvSpPr/>
          <p:nvPr/>
        </p:nvSpPr>
        <p:spPr>
          <a:xfrm>
            <a:off x="-1404275" y="100611"/>
            <a:ext cx="5926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ЭТАПЫ</a:t>
            </a:r>
          </a:p>
          <a:p>
            <a:pPr algn="ctr"/>
            <a:r>
              <a:rPr lang="ru-RU" sz="24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РЕАЛИЗАЦИИ</a:t>
            </a:r>
            <a:endParaRPr lang="ru-RU" sz="1600" b="1" dirty="0">
              <a:solidFill>
                <a:srgbClr val="0033CC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8D9C-D4F3-4A99-AC24-9F8C8E9BA56A}"/>
              </a:ext>
            </a:extLst>
          </p:cNvPr>
          <p:cNvSpPr/>
          <p:nvPr/>
        </p:nvSpPr>
        <p:spPr>
          <a:xfrm>
            <a:off x="4510210" y="765698"/>
            <a:ext cx="7371490" cy="5184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знакомство с историей комиксов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выбор темы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встреча с представителями профессий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занятия с преподавателем-художником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создание сюжетной линии и текста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составление комиксов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демонстрация 20 выставок комиксов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Georgia" panose="02040502050405020303" pitchFamily="18" charset="0"/>
                <a:ea typeface="Verdana" pitchFamily="34" charset="0"/>
                <a:cs typeface="Arial" pitchFamily="34" charset="0"/>
              </a:rPr>
              <a:t>печать сборника</a:t>
            </a:r>
            <a:endParaRPr lang="ru-RU" sz="2800" dirty="0">
              <a:latin typeface="Georgia" panose="02040502050405020303" pitchFamily="18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276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Групповые наброски людей фото - Pices.ru">
            <a:extLst>
              <a:ext uri="{FF2B5EF4-FFF2-40B4-BE49-F238E27FC236}">
                <a16:creationId xmlns:a16="http://schemas.microsoft.com/office/drawing/2014/main" id="{0C42BFA5-CBEB-4045-9319-BBC0429E0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</a:blip>
          <a:srcRect/>
          <a:stretch>
            <a:fillRect/>
          </a:stretch>
        </p:blipFill>
        <p:spPr bwMode="auto">
          <a:xfrm flipH="1">
            <a:off x="4778682" y="-374769"/>
            <a:ext cx="8360494" cy="7607537"/>
          </a:xfrm>
          <a:prstGeom prst="rect">
            <a:avLst/>
          </a:prstGeom>
          <a:noFill/>
        </p:spPr>
      </p:pic>
      <p:pic>
        <p:nvPicPr>
          <p:cNvPr id="40" name="Picture 8" descr="Комикс как субкультура 2 : raasta — LiveJournal">
            <a:extLst>
              <a:ext uri="{FF2B5EF4-FFF2-40B4-BE49-F238E27FC236}">
                <a16:creationId xmlns:a16="http://schemas.microsoft.com/office/drawing/2014/main" id="{CB42F7A1-78E1-499A-882F-FB964732A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0402" t="18064" r="5536" b="56364"/>
          <a:stretch>
            <a:fillRect/>
          </a:stretch>
        </p:blipFill>
        <p:spPr bwMode="auto">
          <a:xfrm>
            <a:off x="1" y="2020577"/>
            <a:ext cx="5355648" cy="2270796"/>
          </a:xfrm>
          <a:prstGeom prst="rect">
            <a:avLst/>
          </a:prstGeom>
          <a:noFill/>
          <a:ln w="19050">
            <a:solidFill>
              <a:srgbClr val="0033CC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459731-6B1C-4979-826F-D8D00C75EFDF}"/>
              </a:ext>
            </a:extLst>
          </p:cNvPr>
          <p:cNvSpPr/>
          <p:nvPr/>
        </p:nvSpPr>
        <p:spPr>
          <a:xfrm>
            <a:off x="0" y="4296792"/>
            <a:ext cx="5360739" cy="2585008"/>
          </a:xfrm>
          <a:prstGeom prst="rect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="1" dirty="0">
              <a:solidFill>
                <a:schemeClr val="bg1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EFD9025-C21D-4121-B7D6-80506D2DD0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852"/>
          <a:stretch/>
        </p:blipFill>
        <p:spPr>
          <a:xfrm>
            <a:off x="-838102" y="-1370556"/>
            <a:ext cx="5360740" cy="418932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5165949-6515-45B4-9653-BC3FDC98C832}"/>
              </a:ext>
            </a:extLst>
          </p:cNvPr>
          <p:cNvSpPr/>
          <p:nvPr/>
        </p:nvSpPr>
        <p:spPr>
          <a:xfrm>
            <a:off x="-1439787" y="-13035"/>
            <a:ext cx="59269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ИТОГИ</a:t>
            </a:r>
          </a:p>
          <a:p>
            <a:pPr algn="ctr"/>
            <a:r>
              <a:rPr lang="ru-RU" sz="3600" b="1" dirty="0">
                <a:solidFill>
                  <a:srgbClr val="0033CC"/>
                </a:solidFill>
                <a:latin typeface="Georgia" panose="02040502050405020303" pitchFamily="18" charset="0"/>
                <a:ea typeface="Verdana" pitchFamily="34" charset="0"/>
              </a:rPr>
              <a:t>ПРОЕКТА</a:t>
            </a:r>
            <a:endParaRPr lang="ru-RU" sz="1100" b="1" dirty="0">
              <a:solidFill>
                <a:srgbClr val="0033CC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9C17F6F-F628-49CE-8679-836906DF96D6}"/>
              </a:ext>
            </a:extLst>
          </p:cNvPr>
          <p:cNvSpPr/>
          <p:nvPr/>
        </p:nvSpPr>
        <p:spPr>
          <a:xfrm>
            <a:off x="5926485" y="706852"/>
            <a:ext cx="19705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latin typeface="Georgia" panose="02040502050405020303" pitchFamily="18" charset="0"/>
                <a:ea typeface="Verdana" pitchFamily="34" charset="0"/>
              </a:rPr>
              <a:t>50</a:t>
            </a:r>
            <a:endParaRPr lang="ru-RU" sz="11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126FDB-124D-4A18-8DEF-D7B861F5F71C}"/>
              </a:ext>
            </a:extLst>
          </p:cNvPr>
          <p:cNvSpPr txBox="1"/>
          <p:nvPr/>
        </p:nvSpPr>
        <p:spPr>
          <a:xfrm>
            <a:off x="6841381" y="1062824"/>
            <a:ext cx="3228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Georgia" panose="02040502050405020303" pitchFamily="18" charset="0"/>
                <a:ea typeface="Verdana" pitchFamily="34" charset="0"/>
              </a:rPr>
              <a:t>АВТОРСКИХ</a:t>
            </a:r>
          </a:p>
          <a:p>
            <a:pPr algn="ctr"/>
            <a:r>
              <a:rPr lang="ru-RU" sz="1800" b="1" dirty="0">
                <a:latin typeface="Georgia" panose="02040502050405020303" pitchFamily="18" charset="0"/>
                <a:ea typeface="Verdana" pitchFamily="34" charset="0"/>
              </a:rPr>
              <a:t>КОМИКСОВ</a:t>
            </a:r>
            <a:endParaRPr lang="ru-RU" sz="7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B2C0604-331A-4420-A7DC-CFECE91272CE}"/>
              </a:ext>
            </a:extLst>
          </p:cNvPr>
          <p:cNvSpPr/>
          <p:nvPr/>
        </p:nvSpPr>
        <p:spPr>
          <a:xfrm>
            <a:off x="6086345" y="1907181"/>
            <a:ext cx="29281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latin typeface="Georgia" panose="02040502050405020303" pitchFamily="18" charset="0"/>
                <a:ea typeface="Verdana" pitchFamily="34" charset="0"/>
              </a:rPr>
              <a:t>&gt;</a:t>
            </a:r>
            <a:r>
              <a:rPr lang="ru-RU" sz="6000" b="1" dirty="0" smtClean="0">
                <a:latin typeface="Georgia" panose="02040502050405020303" pitchFamily="18" charset="0"/>
                <a:ea typeface="Verdana" pitchFamily="34" charset="0"/>
              </a:rPr>
              <a:t>100</a:t>
            </a:r>
            <a:endParaRPr lang="ru-RU" sz="10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8F93A5-5D05-460C-9632-9C3C0C4A56B7}"/>
              </a:ext>
            </a:extLst>
          </p:cNvPr>
          <p:cNvSpPr txBox="1"/>
          <p:nvPr/>
        </p:nvSpPr>
        <p:spPr>
          <a:xfrm>
            <a:off x="8849042" y="2323905"/>
            <a:ext cx="19705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Georgia" panose="02040502050405020303" pitchFamily="18" charset="0"/>
                <a:ea typeface="Verdana" pitchFamily="34" charset="0"/>
              </a:rPr>
              <a:t>СБОРНИКОВ</a:t>
            </a:r>
            <a:endParaRPr lang="ru-RU" sz="7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9E53DB3-2D03-46A3-901E-53D32BBE1DB8}"/>
              </a:ext>
            </a:extLst>
          </p:cNvPr>
          <p:cNvSpPr/>
          <p:nvPr/>
        </p:nvSpPr>
        <p:spPr>
          <a:xfrm>
            <a:off x="6121858" y="2805571"/>
            <a:ext cx="29281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atin typeface="Georgia" panose="02040502050405020303" pitchFamily="18" charset="0"/>
                <a:ea typeface="Verdana" pitchFamily="34" charset="0"/>
              </a:rPr>
              <a:t>&gt;2000</a:t>
            </a:r>
            <a:endParaRPr lang="ru-RU" sz="10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D677CD-7592-4AF0-A4C1-E2997BDE4D68}"/>
              </a:ext>
            </a:extLst>
          </p:cNvPr>
          <p:cNvSpPr txBox="1"/>
          <p:nvPr/>
        </p:nvSpPr>
        <p:spPr>
          <a:xfrm>
            <a:off x="8875676" y="3175055"/>
            <a:ext cx="19705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Georgia" panose="02040502050405020303" pitchFamily="18" charset="0"/>
                <a:ea typeface="Verdana" pitchFamily="34" charset="0"/>
              </a:rPr>
              <a:t>ПОДРОСТКОВ</a:t>
            </a:r>
            <a:endParaRPr lang="ru-RU" sz="7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73D2A1-734D-4E26-BA25-75FA6B86A4C9}"/>
              </a:ext>
            </a:extLst>
          </p:cNvPr>
          <p:cNvSpPr txBox="1"/>
          <p:nvPr/>
        </p:nvSpPr>
        <p:spPr>
          <a:xfrm>
            <a:off x="6166248" y="5054603"/>
            <a:ext cx="3969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Georgia" panose="02040502050405020303" pitchFamily="18" charset="0"/>
                <a:ea typeface="Verdana" pitchFamily="34" charset="0"/>
              </a:rPr>
              <a:t>ПЕРЕДВИЖНАЯ ВЫСТАВКА</a:t>
            </a:r>
            <a:endParaRPr lang="ru-RU" sz="7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4ED29E-61BC-4A90-9F27-151D583F9018}"/>
              </a:ext>
            </a:extLst>
          </p:cNvPr>
          <p:cNvSpPr txBox="1"/>
          <p:nvPr/>
        </p:nvSpPr>
        <p:spPr>
          <a:xfrm>
            <a:off x="6166248" y="4114753"/>
            <a:ext cx="55853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Georgia" panose="02040502050405020303" pitchFamily="18" charset="0"/>
                <a:ea typeface="Verdana" pitchFamily="34" charset="0"/>
              </a:rPr>
              <a:t>ТИРАЖИРОВАНИЕ СБОРНИКА </a:t>
            </a:r>
          </a:p>
          <a:p>
            <a:r>
              <a:rPr lang="ru-RU" sz="1800" b="1" dirty="0">
                <a:latin typeface="Georgia" panose="02040502050405020303" pitchFamily="18" charset="0"/>
                <a:ea typeface="Verdana" pitchFamily="34" charset="0"/>
              </a:rPr>
              <a:t>НА ТЕРРИТОРИИ ТЮМЕНСКОЙ ОБЛАСТИ</a:t>
            </a:r>
            <a:endParaRPr lang="ru-RU" sz="700" b="1" dirty="0">
              <a:latin typeface="Georgia" panose="02040502050405020303" pitchFamily="18" charset="0"/>
              <a:ea typeface="Verdana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B82AF58-EB4F-4CA6-97C4-253272F62ED9}"/>
              </a:ext>
            </a:extLst>
          </p:cNvPr>
          <p:cNvSpPr txBox="1"/>
          <p:nvPr/>
        </p:nvSpPr>
        <p:spPr>
          <a:xfrm>
            <a:off x="2941330" y="5370460"/>
            <a:ext cx="32987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ТЫСЯЧ</a:t>
            </a:r>
          </a:p>
          <a:p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РУБЛЕЙ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EC02E12-69F5-4BE2-A902-38B2BD2C2919}"/>
              </a:ext>
            </a:extLst>
          </p:cNvPr>
          <p:cNvSpPr txBox="1"/>
          <p:nvPr/>
        </p:nvSpPr>
        <p:spPr>
          <a:xfrm>
            <a:off x="866968" y="5032206"/>
            <a:ext cx="20743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160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3C5897A-9E35-4BEC-9A5F-7D495F834BDA}"/>
              </a:ext>
            </a:extLst>
          </p:cNvPr>
          <p:cNvSpPr txBox="1"/>
          <p:nvPr/>
        </p:nvSpPr>
        <p:spPr>
          <a:xfrm>
            <a:off x="296132" y="4841451"/>
            <a:ext cx="47684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Georgia" panose="02040502050405020303" pitchFamily="18" charset="0"/>
                <a:ea typeface="Verdana" pitchFamily="34" charset="0"/>
              </a:rPr>
              <a:t>ЗАПРОС ФИНАНСИРОВАНИЯ</a:t>
            </a:r>
            <a:endParaRPr lang="ru-RU" sz="1400" b="1" dirty="0">
              <a:solidFill>
                <a:schemeClr val="bg1"/>
              </a:solidFill>
              <a:latin typeface="Georgia" panose="02040502050405020303" pitchFamily="18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480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6BC8F1D-F6BC-41EB-A7E4-B53B50E6D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9" y="861135"/>
            <a:ext cx="9288324" cy="6944717"/>
          </a:xfrm>
          <a:prstGeom prst="rect">
            <a:avLst/>
          </a:prstGeom>
        </p:spPr>
      </p:pic>
      <p:pic>
        <p:nvPicPr>
          <p:cNvPr id="17" name="Медиа комиксы">
            <a:hlinkClick r:id="" action="ppaction://media"/>
            <a:extLst>
              <a:ext uri="{FF2B5EF4-FFF2-40B4-BE49-F238E27FC236}">
                <a16:creationId xmlns:a16="http://schemas.microsoft.com/office/drawing/2014/main" id="{1720A0DC-A9A6-473F-9236-B4E417CCCF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62255" y="1214731"/>
            <a:ext cx="8031548" cy="451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0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6DA60BD-0042-4722-B671-D551884D1E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85BFFF-2B6E-4D20-8938-61E36B8CFE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069F72-2015-4FB6-9588-A49CB14BDC12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</Words>
  <Application>Microsoft Office PowerPoint</Application>
  <PresentationFormat>Широкоэкранный</PresentationFormat>
  <Paragraphs>64</Paragraphs>
  <Slides>8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2021-04-27T10:31:44Z</dcterms:created>
  <dcterms:modified xsi:type="dcterms:W3CDTF">2024-07-24T10:03:20Z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